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75" r:id="rId9"/>
    <p:sldId id="262" r:id="rId10"/>
    <p:sldId id="263" r:id="rId11"/>
    <p:sldId id="270" r:id="rId12"/>
    <p:sldId id="271" r:id="rId13"/>
    <p:sldId id="276" r:id="rId14"/>
    <p:sldId id="273" r:id="rId15"/>
    <p:sldId id="264" r:id="rId16"/>
    <p:sldId id="274" r:id="rId17"/>
    <p:sldId id="265" r:id="rId18"/>
    <p:sldId id="279" r:id="rId19"/>
    <p:sldId id="266" r:id="rId20"/>
    <p:sldId id="267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8" autoAdjust="0"/>
    <p:restoredTop sz="94660"/>
  </p:normalViewPr>
  <p:slideViewPr>
    <p:cSldViewPr snapToGrid="0">
      <p:cViewPr varScale="1">
        <p:scale>
          <a:sx n="72" d="100"/>
          <a:sy n="72" d="100"/>
        </p:scale>
        <p:origin x="6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071D5-9BD8-4176-909D-154990572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3CC3F1-6536-4C49-9816-633795B43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9B498-D068-442F-8477-596B95FE1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1FF1F-721F-44F1-9D3C-3E099409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E3C15-6703-494A-88EE-41A42BB50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51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06F61-4073-46C2-9912-954CCACD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25BDD-4F15-4401-82B3-6BD696837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A027-89F5-4A10-ABFF-AF60590EE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AF0D1-6DD8-4B11-9F58-30E318429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5B1CD-F0F3-4C80-BB6E-B1A342D9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24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EACE63-0B2C-4393-AFD4-5CA1B2533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9B8F33-43CB-4D76-AAED-D835AC165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618C2-93AF-43E6-ABAA-DAA2AC572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E6D8E-2F55-4043-A0FD-202AE4BC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7DA40-D138-4062-B38D-F6638229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63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6E68E-2F73-409C-8E1B-E0E2998C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B48C2-0A11-43A4-B6A3-A20108C8A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997C5-01C2-4DA8-9DE8-7F573A1B3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1E622-EFA8-4FCA-A6B1-5E5701E61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BCFF6-40D7-4791-9908-125BF1D37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B3E3-F157-4F82-B607-2092EAA91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F0301-F51C-4DA7-9679-1C92C9A85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0077A-97AE-45E9-AA16-A2E35A72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8F22E-91BC-48A1-B6DE-A96226AA9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AA528-FCC9-46AB-8867-795AB79C6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776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14B4-F327-4AF2-BB47-7302812A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D835D-5979-4F98-B2A7-882401F12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526C3-3724-446D-8CFF-8BDA7BF60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39750E-CB9F-48DC-8E9F-2AC7B5AB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C3147-2532-4592-8E8D-1CFC1CCA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620FC-432E-48C3-AC06-DA2285EE2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488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1326B-F116-40FC-8C9E-98CB5541A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FC1DF-DEF4-4E93-98C1-F642A2BE8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DCA84-CC72-4E05-907D-5F5BF3922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D9FDBB-F874-413C-A88A-03069A352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B430F9-4621-43F3-8D67-5DED97A3E1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18CC31-E33A-456D-A48B-921A879A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0D8FC8-A9F7-4D65-864F-20D2CFD93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0AF8FE-02BB-427C-A548-17E0CEE1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13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E7C4-7CAA-4722-98B3-4515AC13E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2896ED-B455-47F1-9EB5-B14E95CF6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D167F-1A73-4DC6-A034-7FF97447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D2F07-CA24-4DC1-86F6-A16F63149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861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0B1F99-5BE0-4F66-AF20-609C96FE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E472C7-B066-4B33-A4DD-3F359ABEF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65E35-4965-4188-8659-39EEB2D9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56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5EAFD-05FE-4EC5-98C4-645A99446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E66AD-EBC0-4975-A051-B0B3B1901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E1128C-A81F-4ECE-B894-AC4C1A5913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AB760-CB0C-4FE7-81A2-1963C4C1D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675EB-B549-4264-A407-4842ACA0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868A2-3618-4F7F-801F-DA0F207F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81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D9BDD-0385-44B6-B3E6-998A079C8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B3AE5-641E-4C18-9740-1F7FE9D3E7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CC0E3-A156-46DC-AD8D-244FBA4A4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2FA28-02B9-4EA3-9B91-3A28B6543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605F8-02CE-47FD-BE59-E124EAE6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1C0AB-1AE7-4EE0-B37D-38B85AE9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60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2C0017-EEEF-4F03-B76A-5473B5814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02EE5-7F07-4A59-BD02-0A15E5666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6B428-7189-49A7-9E23-7A6DAEE23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5/19/2021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F04D3-2BC7-4340-BE3A-DCA1C9438C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88A7C-9460-4B4E-84DE-983D7411A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7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DD77-D15C-4C8F-95BE-1CC9EEA59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7218"/>
            <a:ext cx="9144000" cy="1296850"/>
          </a:xfrm>
        </p:spPr>
        <p:txBody>
          <a:bodyPr>
            <a:normAutofit/>
          </a:bodyPr>
          <a:lstStyle/>
          <a:p>
            <a:r>
              <a:rPr lang="en-US" sz="4000" b="1" i="1" u="sng" dirty="0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DATING SYSTEM</a:t>
            </a:r>
            <a:endParaRPr lang="en-IN" sz="4000" b="1" i="1" u="sng" dirty="0">
              <a:solidFill>
                <a:srgbClr val="FF00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16947-2894-4505-A9D6-B7B3B90D5C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81620"/>
            <a:ext cx="9144000" cy="2692745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MINI PROJECT REVIEW </a:t>
            </a:r>
            <a:endParaRPr lang="en-US" sz="2300" b="1" i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3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Rohit Karalkar 31</a:t>
            </a:r>
          </a:p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Rohan Mane 40</a:t>
            </a:r>
          </a:p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Pushkar Mavale 41</a:t>
            </a:r>
          </a:p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Himanshu Mishra 43</a:t>
            </a:r>
          </a:p>
          <a:p>
            <a:pPr algn="r"/>
            <a:endParaRPr lang="en-IN" sz="23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102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614CDC-9DBB-4F95-81F8-28021FE69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538" y="1590122"/>
            <a:ext cx="8560905" cy="324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72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BD8151F-A06B-4EF5-BCDD-F5209AC36D25}"/>
              </a:ext>
            </a:extLst>
          </p:cNvPr>
          <p:cNvSpPr txBox="1"/>
          <p:nvPr/>
        </p:nvSpPr>
        <p:spPr>
          <a:xfrm flipH="1">
            <a:off x="886459" y="-145774"/>
            <a:ext cx="104190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i="1" dirty="0">
              <a:solidFill>
                <a:srgbClr val="FFC000"/>
              </a:solidFill>
            </a:endParaRPr>
          </a:p>
          <a:p>
            <a:pPr algn="ctr"/>
            <a:r>
              <a:rPr lang="en-US" sz="2400" b="1" i="1" dirty="0">
                <a:solidFill>
                  <a:srgbClr val="FF0000"/>
                </a:solidFill>
              </a:rPr>
              <a:t>LOGIN PAGE </a:t>
            </a:r>
          </a:p>
          <a:p>
            <a:pPr algn="ctr"/>
            <a:endParaRPr lang="en-US" sz="2400" b="1" i="1" dirty="0">
              <a:solidFill>
                <a:srgbClr val="FFC000"/>
              </a:solidFill>
            </a:endParaRPr>
          </a:p>
          <a:p>
            <a:r>
              <a:rPr lang="en-US" b="1" i="1" dirty="0"/>
              <a:t>This is the first interface of this project . From here user gets an opportunity to register . If they are already registered they can directly login by providing their credentials .</a:t>
            </a:r>
          </a:p>
          <a:p>
            <a:endParaRPr lang="en-IN" b="1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47205E-21A0-4D20-9E61-BC9AAA3F4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390" y="1754326"/>
            <a:ext cx="8945217" cy="471051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351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FF52381-CF80-4305-A0C6-7B862AE9E1DF}"/>
              </a:ext>
            </a:extLst>
          </p:cNvPr>
          <p:cNvSpPr txBox="1"/>
          <p:nvPr/>
        </p:nvSpPr>
        <p:spPr>
          <a:xfrm>
            <a:off x="1025803" y="143565"/>
            <a:ext cx="100182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accent1"/>
                </a:solidFill>
              </a:rPr>
              <a:t>REGISTRATION PAGE </a:t>
            </a:r>
          </a:p>
          <a:p>
            <a:pPr algn="ctr"/>
            <a:endParaRPr lang="en-US" dirty="0"/>
          </a:p>
          <a:p>
            <a:r>
              <a:rPr lang="en-US" sz="2000" b="1" i="1" dirty="0"/>
              <a:t>If user clicks on register he/ she is directed to this page .</a:t>
            </a:r>
            <a:endParaRPr lang="en-IN" sz="2000" b="1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B0188E-662F-4182-BEFA-A7E2600F7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139" y="1479001"/>
            <a:ext cx="9271721" cy="4934511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262466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B45623A-10AE-4EE7-9A3A-6AAED546C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228" y="0"/>
            <a:ext cx="3981068" cy="662609"/>
          </a:xfrm>
        </p:spPr>
        <p:txBody>
          <a:bodyPr>
            <a:normAutofit/>
          </a:bodyPr>
          <a:lstStyle/>
          <a:p>
            <a:pPr algn="l"/>
            <a:r>
              <a:rPr lang="en-IN" sz="2400" b="1" i="1" dirty="0">
                <a:solidFill>
                  <a:schemeClr val="accent2"/>
                </a:solidFill>
                <a:latin typeface="+mn-lt"/>
              </a:rPr>
              <a:t>Second Page Of Registration :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883E8A4-6A75-4505-A69F-B4CB6125E3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12941"/>
            <a:ext cx="12191999" cy="557624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B6F8E-57D5-4276-AD8B-6A81E8781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92" y="1012941"/>
            <a:ext cx="10063815" cy="537080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593796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7D35946-9328-45F0-9DF0-398F2C6BD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461" y="166342"/>
            <a:ext cx="4687957" cy="695049"/>
          </a:xfrm>
        </p:spPr>
        <p:txBody>
          <a:bodyPr>
            <a:normAutofit/>
          </a:bodyPr>
          <a:lstStyle/>
          <a:p>
            <a:r>
              <a:rPr lang="en-IN" sz="2400" b="1" i="1" dirty="0">
                <a:solidFill>
                  <a:srgbClr val="00B0F0"/>
                </a:solidFill>
                <a:latin typeface="+mn-lt"/>
              </a:rPr>
              <a:t>Third Page Of Registration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476465-9C3C-44C7-8BDA-1118716A9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70" y="861391"/>
            <a:ext cx="10429460" cy="553540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060092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EEEC4CA-4CBB-4EB7-926C-6AF752EDF9F4}"/>
              </a:ext>
            </a:extLst>
          </p:cNvPr>
          <p:cNvSpPr txBox="1"/>
          <p:nvPr/>
        </p:nvSpPr>
        <p:spPr>
          <a:xfrm>
            <a:off x="990821" y="117060"/>
            <a:ext cx="1052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FF0000"/>
                </a:solidFill>
                <a:cs typeface="Calibri" panose="020F0502020204030204" pitchFamily="34" charset="0"/>
              </a:rPr>
              <a:t>HOME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77765-EAAD-4779-91D5-246C55403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437" y="640280"/>
            <a:ext cx="7431954" cy="604411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434966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E3C2-8367-4747-9C5E-8CD717C73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996" y="211075"/>
            <a:ext cx="10812007" cy="599440"/>
          </a:xfrm>
        </p:spPr>
        <p:txBody>
          <a:bodyPr>
            <a:normAutofit fontScale="90000"/>
          </a:bodyPr>
          <a:lstStyle/>
          <a:p>
            <a:r>
              <a:rPr lang="en-US" sz="2400" i="1" dirty="0">
                <a:latin typeface="+mn-lt"/>
              </a:rPr>
              <a:t>When the user selects </a:t>
            </a:r>
            <a:r>
              <a:rPr lang="en-US" sz="2400" b="1" i="1" dirty="0">
                <a:latin typeface="+mn-lt"/>
              </a:rPr>
              <a:t>Request A Date </a:t>
            </a:r>
            <a:r>
              <a:rPr lang="en-US" sz="2400" i="1" dirty="0">
                <a:latin typeface="+mn-lt"/>
              </a:rPr>
              <a:t>on </a:t>
            </a:r>
            <a:r>
              <a:rPr lang="en-US" sz="2400" b="1" i="1" dirty="0">
                <a:latin typeface="+mn-lt"/>
              </a:rPr>
              <a:t>Home Page , </a:t>
            </a:r>
            <a:r>
              <a:rPr lang="en-US" sz="2400" i="1" dirty="0">
                <a:latin typeface="+mn-lt"/>
              </a:rPr>
              <a:t>he encounters a page with the question asked by the Other person .</a:t>
            </a:r>
            <a:endParaRPr lang="en-IN" sz="2400" i="1" dirty="0">
              <a:latin typeface="+mn-lt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CA885B-F6D8-4B10-AE7C-CB6637AFC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7269" y="1031440"/>
            <a:ext cx="6599583" cy="5615485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526395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F27D74-719E-4F69-88BC-BBFFD5D445F7}"/>
              </a:ext>
            </a:extLst>
          </p:cNvPr>
          <p:cNvSpPr txBox="1"/>
          <p:nvPr/>
        </p:nvSpPr>
        <p:spPr>
          <a:xfrm>
            <a:off x="711199" y="113183"/>
            <a:ext cx="10769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FF0000"/>
                </a:solidFill>
              </a:rPr>
              <a:t>MY PROFILE PAGE</a:t>
            </a:r>
          </a:p>
          <a:p>
            <a:endParaRPr lang="en-US" sz="2000" b="1" i="1" dirty="0"/>
          </a:p>
          <a:p>
            <a:r>
              <a:rPr lang="en-US" b="1" i="1" dirty="0"/>
              <a:t>.</a:t>
            </a:r>
            <a:endParaRPr lang="en-IN" b="1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85A469-E04D-4CCA-9FDF-AEC72ECCA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173" y="782717"/>
            <a:ext cx="7023653" cy="5829578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407157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E1BB-0280-445C-90E5-E433F0E5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5583"/>
            <a:ext cx="10515600" cy="1325563"/>
          </a:xfrm>
        </p:spPr>
        <p:txBody>
          <a:bodyPr/>
          <a:lstStyle/>
          <a:p>
            <a:pPr algn="ctr"/>
            <a:r>
              <a:rPr lang="en-IN" sz="2800" b="1" i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EDIT PROFILE PAGE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6AF84B-EBA5-4879-8317-5DF02D218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911" y="851450"/>
            <a:ext cx="6540177" cy="564095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955898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2271F67-D185-4F76-BAC2-709B24486FA0}"/>
              </a:ext>
            </a:extLst>
          </p:cNvPr>
          <p:cNvSpPr txBox="1"/>
          <p:nvPr/>
        </p:nvSpPr>
        <p:spPr>
          <a:xfrm>
            <a:off x="670560" y="304800"/>
            <a:ext cx="1046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i="1" dirty="0"/>
              <a:t>If user clicks on </a:t>
            </a:r>
            <a:r>
              <a:rPr lang="en-US" sz="2000" b="1" i="1" dirty="0"/>
              <a:t>Your Request’s </a:t>
            </a:r>
            <a:r>
              <a:rPr lang="en-US" sz="2000" i="1" dirty="0"/>
              <a:t>button then they are directed to this page here they get opportunity to either</a:t>
            </a:r>
            <a:r>
              <a:rPr lang="en-US" sz="2000" b="1" i="1" dirty="0"/>
              <a:t> Accept </a:t>
            </a:r>
            <a:r>
              <a:rPr lang="en-US" sz="2000" i="1" dirty="0"/>
              <a:t>or </a:t>
            </a:r>
            <a:r>
              <a:rPr lang="en-US" sz="2000" b="1" i="1" dirty="0"/>
              <a:t>Decline</a:t>
            </a:r>
            <a:r>
              <a:rPr lang="en-US" sz="2000" i="1" dirty="0"/>
              <a:t> the request after which they are directed towards other request’s(if there are any). </a:t>
            </a:r>
            <a:endParaRPr lang="en-IN" sz="2000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D3F314-E243-43D3-8A70-E7D675A09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4136" y="1155715"/>
            <a:ext cx="6860194" cy="5397485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715298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1967-577B-4D06-945A-E41D720D8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543339"/>
            <a:ext cx="9875520" cy="135636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STATEMENT :</a:t>
            </a:r>
            <a:endParaRPr lang="en-IN" sz="2800" i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E118C-79B5-4EE2-9FCF-53D20BDAB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b="1" i="1" dirty="0">
                <a:solidFill>
                  <a:schemeClr val="tx1"/>
                </a:solidFill>
              </a:rPr>
              <a:t>Dating System: In this project we facilitate our registrants the search for potential equivalents for themselves in an easy and secure way .</a:t>
            </a:r>
          </a:p>
          <a:p>
            <a:pPr algn="just"/>
            <a:r>
              <a:rPr lang="en-US" sz="2400" b="1" i="1" dirty="0">
                <a:solidFill>
                  <a:schemeClr val="tx1"/>
                </a:solidFill>
              </a:rPr>
              <a:t>The recommendations will be based on location, Age, hobbies and other various aspects of user’s. They will be provided with a personality quiz to help the other user to know them better .</a:t>
            </a:r>
            <a:endParaRPr lang="en-IN" sz="24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281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89AC034-A586-41E4-8A58-C9F209D72861}"/>
              </a:ext>
            </a:extLst>
          </p:cNvPr>
          <p:cNvSpPr txBox="1"/>
          <p:nvPr/>
        </p:nvSpPr>
        <p:spPr>
          <a:xfrm>
            <a:off x="728867" y="228600"/>
            <a:ext cx="10933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Now, if user clicks on </a:t>
            </a:r>
            <a:r>
              <a:rPr lang="en-US" sz="2000" b="1" i="1" dirty="0"/>
              <a:t>Your Matches </a:t>
            </a:r>
            <a:r>
              <a:rPr lang="en-US" sz="2000" i="1" dirty="0"/>
              <a:t>they are directed to this page here they get the contact detail’s of the matched user.</a:t>
            </a:r>
            <a:endParaRPr lang="en-IN" sz="2000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D4B6B8-48CE-4B27-A54C-9BBFE1182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343" y="936486"/>
            <a:ext cx="6171313" cy="5555721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076937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D2A3-9C21-4CB3-91C4-D829059C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1" dirty="0">
                <a:solidFill>
                  <a:srgbClr val="FF0000"/>
                </a:solidFill>
                <a:latin typeface="+mn-lt"/>
              </a:rPr>
              <a:t>THANK YOU 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00BB2-85B5-4136-8402-C1C3D14E162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526164" y="1690688"/>
            <a:ext cx="3353040" cy="398808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127949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C0203-0F2B-4FEE-B776-63A123032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NEED AND OBJECTIVE OF PROJECT </a:t>
            </a:r>
            <a:r>
              <a:rPr lang="en-US" sz="2400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:</a:t>
            </a:r>
            <a:endParaRPr lang="en-IN" sz="2400" i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F1AB6-6E58-4068-805B-9961C626C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Clr>
                <a:schemeClr val="tx1"/>
              </a:buClr>
            </a:pPr>
            <a:r>
              <a:rPr lang="en-US" sz="2400" b="1" i="1" dirty="0">
                <a:solidFill>
                  <a:schemeClr val="tx1"/>
                </a:solidFill>
              </a:rPr>
              <a:t>Recently Japan appointed Tet sushi Sakamoto as its first ever Minister of loneliness to tackle the rise in suicide rates in Japan.</a:t>
            </a:r>
          </a:p>
          <a:p>
            <a:pPr algn="just">
              <a:buClr>
                <a:schemeClr val="tx1"/>
              </a:buClr>
            </a:pPr>
            <a:r>
              <a:rPr lang="en-US" sz="2400" b="1" i="1" dirty="0">
                <a:solidFill>
                  <a:schemeClr val="tx1"/>
                </a:solidFill>
              </a:rPr>
              <a:t>Not only Japan, Britain has also already created an isolation/loneliness countermeasures office.</a:t>
            </a:r>
          </a:p>
          <a:p>
            <a:pPr algn="just">
              <a:buClr>
                <a:schemeClr val="tx1"/>
              </a:buClr>
            </a:pPr>
            <a:r>
              <a:rPr lang="en-US" sz="2400" b="1" i="1" dirty="0">
                <a:solidFill>
                  <a:schemeClr val="tx1"/>
                </a:solidFill>
              </a:rPr>
              <a:t>Today in this fast moving world people need someone to share their sorrow’s and happiness.</a:t>
            </a:r>
          </a:p>
          <a:p>
            <a:pPr algn="just">
              <a:buClr>
                <a:schemeClr val="tx1"/>
              </a:buClr>
            </a:pPr>
            <a:r>
              <a:rPr lang="en-US" sz="2400" b="1" i="1" dirty="0">
                <a:solidFill>
                  <a:schemeClr val="tx1"/>
                </a:solidFill>
              </a:rPr>
              <a:t>This project will help the individuals who are alone and need someone to be with them. </a:t>
            </a:r>
            <a:endParaRPr lang="en-IN" sz="24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064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C337-82C7-4F55-9D44-9A56B0BE4E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4268" y="787247"/>
            <a:ext cx="9875838" cy="1355725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en-US" sz="2800" b="1" i="1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PROJECT FLOW DIAGRAM </a:t>
            </a:r>
            <a:r>
              <a:rPr lang="en-US" sz="2800" i="1" dirty="0">
                <a:solidFill>
                  <a:srgbClr val="0070C0"/>
                </a:solidFill>
                <a:latin typeface="+mn-lt"/>
              </a:rPr>
              <a:t>:</a:t>
            </a:r>
            <a:endParaRPr lang="en-IN" sz="2800" i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A3C0B4-3194-40C3-9961-A492C03492C8}"/>
              </a:ext>
            </a:extLst>
          </p:cNvPr>
          <p:cNvSpPr/>
          <p:nvPr/>
        </p:nvSpPr>
        <p:spPr>
          <a:xfrm>
            <a:off x="754381" y="2652653"/>
            <a:ext cx="1920240" cy="68072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Register</a:t>
            </a:r>
            <a:endParaRPr lang="en-IN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76AC5D-F6F6-48A0-BBD5-55BE79F34651}"/>
              </a:ext>
            </a:extLst>
          </p:cNvPr>
          <p:cNvCxnSpPr/>
          <p:nvPr/>
        </p:nvCxnSpPr>
        <p:spPr>
          <a:xfrm>
            <a:off x="2674621" y="2981977"/>
            <a:ext cx="11582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AA45B26-905D-4556-96F7-975EF6851B6D}"/>
              </a:ext>
            </a:extLst>
          </p:cNvPr>
          <p:cNvSpPr/>
          <p:nvPr/>
        </p:nvSpPr>
        <p:spPr>
          <a:xfrm>
            <a:off x="3832860" y="2641617"/>
            <a:ext cx="1788160" cy="68072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A38052-62E1-4ACD-ADC3-DDE2453EF1F0}"/>
              </a:ext>
            </a:extLst>
          </p:cNvPr>
          <p:cNvSpPr txBox="1"/>
          <p:nvPr/>
        </p:nvSpPr>
        <p:spPr>
          <a:xfrm>
            <a:off x="4367033" y="279731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Login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AF5ED0-C341-4ECD-80AF-F893CE27CBAA}"/>
              </a:ext>
            </a:extLst>
          </p:cNvPr>
          <p:cNvSpPr/>
          <p:nvPr/>
        </p:nvSpPr>
        <p:spPr>
          <a:xfrm>
            <a:off x="6784728" y="2641619"/>
            <a:ext cx="1788159" cy="68071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Home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D09500-5169-4D37-89F3-F56061C6D6A7}"/>
              </a:ext>
            </a:extLst>
          </p:cNvPr>
          <p:cNvSpPr/>
          <p:nvPr/>
        </p:nvSpPr>
        <p:spPr>
          <a:xfrm>
            <a:off x="9731512" y="2652655"/>
            <a:ext cx="1640840" cy="68071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Profile</a:t>
            </a:r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41F307-5BBD-4D17-ACBB-6B182674A8B4}"/>
              </a:ext>
            </a:extLst>
          </p:cNvPr>
          <p:cNvSpPr/>
          <p:nvPr/>
        </p:nvSpPr>
        <p:spPr>
          <a:xfrm>
            <a:off x="8998226" y="4419600"/>
            <a:ext cx="2614654" cy="6543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Request/Matches</a:t>
            </a:r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C7B675-8B39-4ECE-B13D-3C46F1C2E8E9}"/>
              </a:ext>
            </a:extLst>
          </p:cNvPr>
          <p:cNvSpPr/>
          <p:nvPr/>
        </p:nvSpPr>
        <p:spPr>
          <a:xfrm>
            <a:off x="5842011" y="4419587"/>
            <a:ext cx="2343961" cy="6543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Confirm request’s</a:t>
            </a:r>
            <a:endParaRPr lang="en-IN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A90511-5C21-44BF-8480-45C67CBD3D1A}"/>
              </a:ext>
            </a:extLst>
          </p:cNvPr>
          <p:cNvCxnSpPr/>
          <p:nvPr/>
        </p:nvCxnSpPr>
        <p:spPr>
          <a:xfrm>
            <a:off x="5621020" y="2981977"/>
            <a:ext cx="11582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F3B9DA-5DCE-411B-A82C-7268E6D23ED0}"/>
              </a:ext>
            </a:extLst>
          </p:cNvPr>
          <p:cNvCxnSpPr/>
          <p:nvPr/>
        </p:nvCxnSpPr>
        <p:spPr>
          <a:xfrm>
            <a:off x="8572887" y="2968526"/>
            <a:ext cx="11582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BAC9F19-7E98-4935-81B2-E038BC366EEE}"/>
              </a:ext>
            </a:extLst>
          </p:cNvPr>
          <p:cNvCxnSpPr>
            <a:cxnSpLocks/>
          </p:cNvCxnSpPr>
          <p:nvPr/>
        </p:nvCxnSpPr>
        <p:spPr>
          <a:xfrm>
            <a:off x="7478534" y="3322337"/>
            <a:ext cx="0" cy="10972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E97549D-2303-40F3-8DBB-F7E21B7A9FC3}"/>
              </a:ext>
            </a:extLst>
          </p:cNvPr>
          <p:cNvCxnSpPr>
            <a:cxnSpLocks/>
          </p:cNvCxnSpPr>
          <p:nvPr/>
        </p:nvCxnSpPr>
        <p:spPr>
          <a:xfrm>
            <a:off x="10560106" y="3322337"/>
            <a:ext cx="0" cy="1097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221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EA33E-1E4A-4763-82A4-B4B533A4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940904"/>
          </a:xfrm>
        </p:spPr>
        <p:txBody>
          <a:bodyPr>
            <a:normAutofit/>
          </a:bodyPr>
          <a:lstStyle/>
          <a:p>
            <a:r>
              <a:rPr lang="en-US" sz="2800" b="1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Usage Of Technologies  :</a:t>
            </a:r>
            <a:endParaRPr lang="en-IN" sz="2800" b="1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D1373-35CF-4C87-B436-3C33271A2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31234"/>
            <a:ext cx="9872871" cy="4651513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400" b="1" i="1" dirty="0">
                <a:solidFill>
                  <a:schemeClr val="tx1"/>
                </a:solidFill>
              </a:rPr>
              <a:t>Python’s Tkinter and MySQL .</a:t>
            </a:r>
          </a:p>
          <a:p>
            <a:pPr marL="4572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n-US" b="1" i="1" dirty="0">
                <a:solidFill>
                  <a:srgbClr val="FF0000"/>
                </a:solidFill>
              </a:rPr>
              <a:t>Innovativeness in solution :</a:t>
            </a:r>
          </a:p>
          <a:p>
            <a:pPr algn="just">
              <a:buClr>
                <a:schemeClr val="tx1">
                  <a:lumMod val="95000"/>
                  <a:lumOff val="5000"/>
                </a:schemeClr>
              </a:buClr>
            </a:pPr>
            <a:r>
              <a:rPr lang="en-US" sz="2400" b="1" i="1" dirty="0">
                <a:solidFill>
                  <a:schemeClr val="tx1"/>
                </a:solidFill>
              </a:rPr>
              <a:t>Here we have kept a personality quiz which will help the individuals to know each other better .</a:t>
            </a:r>
          </a:p>
          <a:p>
            <a:pPr algn="just">
              <a:buClr>
                <a:schemeClr val="tx1">
                  <a:lumMod val="95000"/>
                  <a:lumOff val="5000"/>
                </a:schemeClr>
              </a:buClr>
            </a:pPr>
            <a:r>
              <a:rPr lang="en-US" sz="2400" b="1" i="1" dirty="0">
                <a:solidFill>
                  <a:schemeClr val="tx1"/>
                </a:solidFill>
              </a:rPr>
              <a:t>User also gets an opportunity to ask their own question and get the answer’s of it from the individuals interested to send them request .</a:t>
            </a:r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510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0693-23AB-465C-AD66-9F8ED0AC3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FF0000"/>
                </a:solidFill>
                <a:latin typeface="+mn-lt"/>
              </a:rPr>
              <a:t>ER Diagram of DATING SYSTEM </a:t>
            </a:r>
            <a:r>
              <a:rPr lang="en-US" sz="2800" b="1" u="sng" dirty="0">
                <a:solidFill>
                  <a:srgbClr val="FF0000"/>
                </a:solidFill>
              </a:rPr>
              <a:t>:</a:t>
            </a:r>
            <a:endParaRPr lang="en-IN" sz="2800" b="1" u="sng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629B11-70BC-4EA2-9620-98947A2D5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240" y="1690688"/>
            <a:ext cx="9875520" cy="427736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16BFEB-4EDE-4EEE-A567-9BDE5DEE849C}"/>
              </a:ext>
            </a:extLst>
          </p:cNvPr>
          <p:cNvSpPr txBox="1"/>
          <p:nvPr/>
        </p:nvSpPr>
        <p:spPr>
          <a:xfrm>
            <a:off x="5029200" y="3259723"/>
            <a:ext cx="331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E0D75-0DA7-4B03-A37F-9EB8CF88EF2F}"/>
              </a:ext>
            </a:extLst>
          </p:cNvPr>
          <p:cNvSpPr txBox="1"/>
          <p:nvPr/>
        </p:nvSpPr>
        <p:spPr>
          <a:xfrm>
            <a:off x="5029200" y="3598277"/>
            <a:ext cx="33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023556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AA30-A722-48A2-A539-BE5E3C35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i="1" u="sng" dirty="0">
                <a:solidFill>
                  <a:srgbClr val="FF0000"/>
                </a:solidFill>
                <a:latin typeface="+mn-lt"/>
              </a:rPr>
              <a:t>Relational Schema of Dating System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65CB5-7EEC-45BE-9E04-5B6A00745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60582"/>
            <a:ext cx="10515600" cy="4351338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6B5753-3BB7-40AF-8764-06D144093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535272"/>
              </p:ext>
            </p:extLst>
          </p:nvPr>
        </p:nvGraphicFramePr>
        <p:xfrm>
          <a:off x="106018" y="2146852"/>
          <a:ext cx="11993215" cy="7023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017">
                  <a:extLst>
                    <a:ext uri="{9D8B030D-6E8A-4147-A177-3AD203B41FA5}">
                      <a16:colId xmlns:a16="http://schemas.microsoft.com/office/drawing/2014/main" val="2845493739"/>
                    </a:ext>
                  </a:extLst>
                </a:gridCol>
                <a:gridCol w="762727">
                  <a:extLst>
                    <a:ext uri="{9D8B030D-6E8A-4147-A177-3AD203B41FA5}">
                      <a16:colId xmlns:a16="http://schemas.microsoft.com/office/drawing/2014/main" val="469336397"/>
                    </a:ext>
                  </a:extLst>
                </a:gridCol>
                <a:gridCol w="539170">
                  <a:extLst>
                    <a:ext uri="{9D8B030D-6E8A-4147-A177-3AD203B41FA5}">
                      <a16:colId xmlns:a16="http://schemas.microsoft.com/office/drawing/2014/main" val="1633020455"/>
                    </a:ext>
                  </a:extLst>
                </a:gridCol>
                <a:gridCol w="762727">
                  <a:extLst>
                    <a:ext uri="{9D8B030D-6E8A-4147-A177-3AD203B41FA5}">
                      <a16:colId xmlns:a16="http://schemas.microsoft.com/office/drawing/2014/main" val="358812655"/>
                    </a:ext>
                  </a:extLst>
                </a:gridCol>
                <a:gridCol w="1052037">
                  <a:extLst>
                    <a:ext uri="{9D8B030D-6E8A-4147-A177-3AD203B41FA5}">
                      <a16:colId xmlns:a16="http://schemas.microsoft.com/office/drawing/2014/main" val="3669696140"/>
                    </a:ext>
                  </a:extLst>
                </a:gridCol>
                <a:gridCol w="841629">
                  <a:extLst>
                    <a:ext uri="{9D8B030D-6E8A-4147-A177-3AD203B41FA5}">
                      <a16:colId xmlns:a16="http://schemas.microsoft.com/office/drawing/2014/main" val="1720963568"/>
                    </a:ext>
                  </a:extLst>
                </a:gridCol>
                <a:gridCol w="802177">
                  <a:extLst>
                    <a:ext uri="{9D8B030D-6E8A-4147-A177-3AD203B41FA5}">
                      <a16:colId xmlns:a16="http://schemas.microsoft.com/office/drawing/2014/main" val="434428187"/>
                    </a:ext>
                  </a:extLst>
                </a:gridCol>
                <a:gridCol w="1170391">
                  <a:extLst>
                    <a:ext uri="{9D8B030D-6E8A-4147-A177-3AD203B41FA5}">
                      <a16:colId xmlns:a16="http://schemas.microsoft.com/office/drawing/2014/main" val="2084853317"/>
                    </a:ext>
                  </a:extLst>
                </a:gridCol>
                <a:gridCol w="894231">
                  <a:extLst>
                    <a:ext uri="{9D8B030D-6E8A-4147-A177-3AD203B41FA5}">
                      <a16:colId xmlns:a16="http://schemas.microsoft.com/office/drawing/2014/main" val="661288594"/>
                    </a:ext>
                  </a:extLst>
                </a:gridCol>
                <a:gridCol w="986284">
                  <a:extLst>
                    <a:ext uri="{9D8B030D-6E8A-4147-A177-3AD203B41FA5}">
                      <a16:colId xmlns:a16="http://schemas.microsoft.com/office/drawing/2014/main" val="1089024446"/>
                    </a:ext>
                  </a:extLst>
                </a:gridCol>
                <a:gridCol w="710124">
                  <a:extLst>
                    <a:ext uri="{9D8B030D-6E8A-4147-A177-3AD203B41FA5}">
                      <a16:colId xmlns:a16="http://schemas.microsoft.com/office/drawing/2014/main" val="1763972355"/>
                    </a:ext>
                  </a:extLst>
                </a:gridCol>
                <a:gridCol w="973134">
                  <a:extLst>
                    <a:ext uri="{9D8B030D-6E8A-4147-A177-3AD203B41FA5}">
                      <a16:colId xmlns:a16="http://schemas.microsoft.com/office/drawing/2014/main" val="1913109572"/>
                    </a:ext>
                  </a:extLst>
                </a:gridCol>
                <a:gridCol w="894231">
                  <a:extLst>
                    <a:ext uri="{9D8B030D-6E8A-4147-A177-3AD203B41FA5}">
                      <a16:colId xmlns:a16="http://schemas.microsoft.com/office/drawing/2014/main" val="1114612783"/>
                    </a:ext>
                  </a:extLst>
                </a:gridCol>
                <a:gridCol w="1078336">
                  <a:extLst>
                    <a:ext uri="{9D8B030D-6E8A-4147-A177-3AD203B41FA5}">
                      <a16:colId xmlns:a16="http://schemas.microsoft.com/office/drawing/2014/main" val="1156633213"/>
                    </a:ext>
                  </a:extLst>
                </a:gridCol>
              </a:tblGrid>
              <a:tr h="702365">
                <a:tc>
                  <a:txBody>
                    <a:bodyPr/>
                    <a:lstStyle/>
                    <a:p>
                      <a:pPr algn="ctr"/>
                      <a:r>
                        <a:rPr lang="en-IN" u="sng" dirty="0">
                          <a:solidFill>
                            <a:schemeClr val="tx1"/>
                          </a:solidFill>
                        </a:rPr>
                        <a:t>Cid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Person</a:t>
                      </a:r>
                    </a:p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Hobby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Profession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Email</a:t>
                      </a:r>
                    </a:p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Gender </a:t>
                      </a:r>
                    </a:p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195942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D0DCC32-38FF-4898-ACFE-E2E0917B3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727770"/>
              </p:ext>
            </p:extLst>
          </p:nvPr>
        </p:nvGraphicFramePr>
        <p:xfrm>
          <a:off x="132522" y="4142250"/>
          <a:ext cx="5221357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9066">
                  <a:extLst>
                    <a:ext uri="{9D8B030D-6E8A-4147-A177-3AD203B41FA5}">
                      <a16:colId xmlns:a16="http://schemas.microsoft.com/office/drawing/2014/main" val="2061704945"/>
                    </a:ext>
                  </a:extLst>
                </a:gridCol>
                <a:gridCol w="1314532">
                  <a:extLst>
                    <a:ext uri="{9D8B030D-6E8A-4147-A177-3AD203B41FA5}">
                      <a16:colId xmlns:a16="http://schemas.microsoft.com/office/drawing/2014/main" val="3996231372"/>
                    </a:ext>
                  </a:extLst>
                </a:gridCol>
                <a:gridCol w="1084718">
                  <a:extLst>
                    <a:ext uri="{9D8B030D-6E8A-4147-A177-3AD203B41FA5}">
                      <a16:colId xmlns:a16="http://schemas.microsoft.com/office/drawing/2014/main" val="1333755803"/>
                    </a:ext>
                  </a:extLst>
                </a:gridCol>
                <a:gridCol w="1673041">
                  <a:extLst>
                    <a:ext uri="{9D8B030D-6E8A-4147-A177-3AD203B41FA5}">
                      <a16:colId xmlns:a16="http://schemas.microsoft.com/office/drawing/2014/main" val="2617933897"/>
                    </a:ext>
                  </a:extLst>
                </a:gridCol>
              </a:tblGrid>
              <a:tr h="363489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Cidr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Cida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rel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21357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BB24D4-62C5-4CD2-B428-EDD3FFC30948}"/>
              </a:ext>
            </a:extLst>
          </p:cNvPr>
          <p:cNvCxnSpPr>
            <a:cxnSpLocks/>
          </p:cNvCxnSpPr>
          <p:nvPr/>
        </p:nvCxnSpPr>
        <p:spPr>
          <a:xfrm>
            <a:off x="212035" y="2849217"/>
            <a:ext cx="331304" cy="1293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DA5A34-8AB1-41BF-B4C3-14C1DDDD0D35}"/>
              </a:ext>
            </a:extLst>
          </p:cNvPr>
          <p:cNvCxnSpPr>
            <a:cxnSpLocks/>
          </p:cNvCxnSpPr>
          <p:nvPr/>
        </p:nvCxnSpPr>
        <p:spPr>
          <a:xfrm>
            <a:off x="437322" y="2849217"/>
            <a:ext cx="1232452" cy="1293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824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2DF7-1E48-4F9E-97E4-13B72B16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i="1" dirty="0">
                <a:solidFill>
                  <a:srgbClr val="FF0000"/>
                </a:solidFill>
                <a:latin typeface="+mn-lt"/>
              </a:rPr>
              <a:t>Back End Section </a:t>
            </a:r>
            <a:br>
              <a:rPr lang="en-US" sz="3600" i="1" dirty="0">
                <a:latin typeface="+mn-lt"/>
              </a:rPr>
            </a:br>
            <a:endParaRPr lang="en-IN" sz="3600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340EE-14DF-4C53-A699-BA37CA0C1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This is the Back End section of our Dating System.</a:t>
            </a:r>
            <a:br>
              <a:rPr lang="en-US" i="1" dirty="0"/>
            </a:br>
            <a:endParaRPr lang="en-US" i="1" dirty="0"/>
          </a:p>
          <a:p>
            <a:r>
              <a:rPr lang="en-US" i="1" dirty="0"/>
              <a:t>It consists of primarily the source from which data will be fetched. Its just an example how primarily it will get filled.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4190466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896AB0-F523-4414-A148-8578A4C13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74" y="428710"/>
            <a:ext cx="11900452" cy="265904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C4553-3FDF-4B88-9648-D4EF7CD4E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452" y="3428998"/>
            <a:ext cx="6758609" cy="265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82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</TotalTime>
  <Words>464</Words>
  <Application>Microsoft Office PowerPoint</Application>
  <PresentationFormat>Widescreen</PresentationFormat>
  <Paragraphs>75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 Rounded MT Bold</vt:lpstr>
      <vt:lpstr>Calibri</vt:lpstr>
      <vt:lpstr>Calibri Light</vt:lpstr>
      <vt:lpstr>Wingdings</vt:lpstr>
      <vt:lpstr>Office Theme</vt:lpstr>
      <vt:lpstr>DATING SYSTEM</vt:lpstr>
      <vt:lpstr>PROBLEM STATEMENT :</vt:lpstr>
      <vt:lpstr>NEED AND OBJECTIVE OF PROJECT :</vt:lpstr>
      <vt:lpstr>PROJECT FLOW DIAGRAM :</vt:lpstr>
      <vt:lpstr>Usage Of Technologies  :</vt:lpstr>
      <vt:lpstr>ER Diagram of DATING SYSTEM :</vt:lpstr>
      <vt:lpstr>Relational Schema of Dating System :</vt:lpstr>
      <vt:lpstr>Back End Section  </vt:lpstr>
      <vt:lpstr>PowerPoint Presentation</vt:lpstr>
      <vt:lpstr>PowerPoint Presentation</vt:lpstr>
      <vt:lpstr>PowerPoint Presentation</vt:lpstr>
      <vt:lpstr>PowerPoint Presentation</vt:lpstr>
      <vt:lpstr>Second Page Of Registration :</vt:lpstr>
      <vt:lpstr>Third Page Of Registration :</vt:lpstr>
      <vt:lpstr>PowerPoint Presentation</vt:lpstr>
      <vt:lpstr>When the user selects Request A Date on Home Page , he encounters a page with the question asked by the Other person .</vt:lpstr>
      <vt:lpstr>PowerPoint Presentation</vt:lpstr>
      <vt:lpstr>EDIT PROFILE PAGE </vt:lpstr>
      <vt:lpstr>PowerPoint Presentation</vt:lpstr>
      <vt:lpstr>PowerPoint Presentation</vt:lpstr>
      <vt:lpstr>THANK YOU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DATING SYSTEM</dc:title>
  <dc:creator>Himanshu</dc:creator>
  <cp:lastModifiedBy>Vivek Karalkar</cp:lastModifiedBy>
  <cp:revision>37</cp:revision>
  <dcterms:created xsi:type="dcterms:W3CDTF">2021-04-09T11:28:12Z</dcterms:created>
  <dcterms:modified xsi:type="dcterms:W3CDTF">2021-05-19T14:44:48Z</dcterms:modified>
</cp:coreProperties>
</file>